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8E22F186-3819-4F6B-B5B6-456562D535B8}"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DD3A7-F4C3-4283-9A2A-DA30F35974C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2688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22F186-3819-4F6B-B5B6-456562D535B8}"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DD3A7-F4C3-4283-9A2A-DA30F35974C2}" type="slidenum">
              <a:rPr lang="en-US" smtClean="0"/>
              <a:t>‹#›</a:t>
            </a:fld>
            <a:endParaRPr lang="en-US"/>
          </a:p>
        </p:txBody>
      </p:sp>
    </p:spTree>
    <p:extLst>
      <p:ext uri="{BB962C8B-B14F-4D97-AF65-F5344CB8AC3E}">
        <p14:creationId xmlns:p14="http://schemas.microsoft.com/office/powerpoint/2010/main" val="642859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22F186-3819-4F6B-B5B6-456562D535B8}"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DD3A7-F4C3-4283-9A2A-DA30F35974C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6150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22F186-3819-4F6B-B5B6-456562D535B8}"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DD3A7-F4C3-4283-9A2A-DA30F35974C2}" type="slidenum">
              <a:rPr lang="en-US" smtClean="0"/>
              <a:t>‹#›</a:t>
            </a:fld>
            <a:endParaRPr lang="en-US"/>
          </a:p>
        </p:txBody>
      </p:sp>
    </p:spTree>
    <p:extLst>
      <p:ext uri="{BB962C8B-B14F-4D97-AF65-F5344CB8AC3E}">
        <p14:creationId xmlns:p14="http://schemas.microsoft.com/office/powerpoint/2010/main" val="1126273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22F186-3819-4F6B-B5B6-456562D535B8}" type="datetimeFigureOut">
              <a:rPr lang="en-US" smtClean="0"/>
              <a:t>3/11/2023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6DD3A7-F4C3-4283-9A2A-DA30F35974C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9052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22F186-3819-4F6B-B5B6-456562D535B8}"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DD3A7-F4C3-4283-9A2A-DA30F35974C2}" type="slidenum">
              <a:rPr lang="en-US" smtClean="0"/>
              <a:t>‹#›</a:t>
            </a:fld>
            <a:endParaRPr lang="en-US"/>
          </a:p>
        </p:txBody>
      </p:sp>
    </p:spTree>
    <p:extLst>
      <p:ext uri="{BB962C8B-B14F-4D97-AF65-F5344CB8AC3E}">
        <p14:creationId xmlns:p14="http://schemas.microsoft.com/office/powerpoint/2010/main" val="3505842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22F186-3819-4F6B-B5B6-456562D535B8}" type="datetimeFigureOut">
              <a:rPr lang="en-US" smtClean="0"/>
              <a:t>3/11/2023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6DD3A7-F4C3-4283-9A2A-DA30F35974C2}" type="slidenum">
              <a:rPr lang="en-US" smtClean="0"/>
              <a:t>‹#›</a:t>
            </a:fld>
            <a:endParaRPr lang="en-US"/>
          </a:p>
        </p:txBody>
      </p:sp>
    </p:spTree>
    <p:extLst>
      <p:ext uri="{BB962C8B-B14F-4D97-AF65-F5344CB8AC3E}">
        <p14:creationId xmlns:p14="http://schemas.microsoft.com/office/powerpoint/2010/main" val="2939576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22F186-3819-4F6B-B5B6-456562D535B8}" type="datetimeFigureOut">
              <a:rPr lang="en-US" smtClean="0"/>
              <a:t>3/11/2023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6DD3A7-F4C3-4283-9A2A-DA30F35974C2}" type="slidenum">
              <a:rPr lang="en-US" smtClean="0"/>
              <a:t>‹#›</a:t>
            </a:fld>
            <a:endParaRPr lang="en-US"/>
          </a:p>
        </p:txBody>
      </p:sp>
    </p:spTree>
    <p:extLst>
      <p:ext uri="{BB962C8B-B14F-4D97-AF65-F5344CB8AC3E}">
        <p14:creationId xmlns:p14="http://schemas.microsoft.com/office/powerpoint/2010/main" val="3981718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22F186-3819-4F6B-B5B6-456562D535B8}" type="datetimeFigureOut">
              <a:rPr lang="en-US" smtClean="0"/>
              <a:t>3/11/2023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6DD3A7-F4C3-4283-9A2A-DA30F35974C2}" type="slidenum">
              <a:rPr lang="en-US" smtClean="0"/>
              <a:t>‹#›</a:t>
            </a:fld>
            <a:endParaRPr lang="en-US"/>
          </a:p>
        </p:txBody>
      </p:sp>
    </p:spTree>
    <p:extLst>
      <p:ext uri="{BB962C8B-B14F-4D97-AF65-F5344CB8AC3E}">
        <p14:creationId xmlns:p14="http://schemas.microsoft.com/office/powerpoint/2010/main" val="2055812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22F186-3819-4F6B-B5B6-456562D535B8}"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DD3A7-F4C3-4283-9A2A-DA30F35974C2}" type="slidenum">
              <a:rPr lang="en-US" smtClean="0"/>
              <a:t>‹#›</a:t>
            </a:fld>
            <a:endParaRPr lang="en-US"/>
          </a:p>
        </p:txBody>
      </p:sp>
    </p:spTree>
    <p:extLst>
      <p:ext uri="{BB962C8B-B14F-4D97-AF65-F5344CB8AC3E}">
        <p14:creationId xmlns:p14="http://schemas.microsoft.com/office/powerpoint/2010/main" val="3112399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E22F186-3819-4F6B-B5B6-456562D535B8}" type="datetimeFigureOut">
              <a:rPr lang="en-US" smtClean="0"/>
              <a:t>3/11/2023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6DD3A7-F4C3-4283-9A2A-DA30F35974C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9232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E22F186-3819-4F6B-B5B6-456562D535B8}" type="datetimeFigureOut">
              <a:rPr lang="en-US" smtClean="0"/>
              <a:t>3/11/2023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896DD3A7-F4C3-4283-9A2A-DA30F35974C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74746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FE80E-3669-741B-8C5C-FA899E98724C}"/>
              </a:ext>
            </a:extLst>
          </p:cNvPr>
          <p:cNvSpPr>
            <a:spLocks noGrp="1"/>
          </p:cNvSpPr>
          <p:nvPr>
            <p:ph type="ctrTitle"/>
          </p:nvPr>
        </p:nvSpPr>
        <p:spPr/>
        <p:txBody>
          <a:bodyPr/>
          <a:lstStyle/>
          <a:p>
            <a:r>
              <a:rPr lang="en-US" b="1" dirty="0"/>
              <a:t>Income and Expenditure account</a:t>
            </a:r>
            <a:endParaRPr lang="en-US" dirty="0"/>
          </a:p>
        </p:txBody>
      </p:sp>
      <p:sp>
        <p:nvSpPr>
          <p:cNvPr id="3" name="Subtitle 2">
            <a:extLst>
              <a:ext uri="{FF2B5EF4-FFF2-40B4-BE49-F238E27FC236}">
                <a16:creationId xmlns:a16="http://schemas.microsoft.com/office/drawing/2014/main" id="{7AFBEDF0-133F-7FD2-0691-A789997231A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20036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EF869-7B68-E699-E0FF-6E489B28B104}"/>
              </a:ext>
            </a:extLst>
          </p:cNvPr>
          <p:cNvSpPr>
            <a:spLocks noGrp="1"/>
          </p:cNvSpPr>
          <p:nvPr>
            <p:ph type="title"/>
          </p:nvPr>
        </p:nvSpPr>
        <p:spPr>
          <a:xfrm>
            <a:off x="856861" y="197173"/>
            <a:ext cx="10515600" cy="1325563"/>
          </a:xfrm>
        </p:spPr>
        <p:txBody>
          <a:bodyPr/>
          <a:lstStyle/>
          <a:p>
            <a:r>
              <a:rPr lang="en-US" b="1" dirty="0"/>
              <a:t>Income and Expenditure account</a:t>
            </a:r>
          </a:p>
        </p:txBody>
      </p:sp>
      <p:sp>
        <p:nvSpPr>
          <p:cNvPr id="3" name="Content Placeholder 2">
            <a:extLst>
              <a:ext uri="{FF2B5EF4-FFF2-40B4-BE49-F238E27FC236}">
                <a16:creationId xmlns:a16="http://schemas.microsoft.com/office/drawing/2014/main" id="{E0206E27-17AC-7973-7DCB-FBB90047B30B}"/>
              </a:ext>
            </a:extLst>
          </p:cNvPr>
          <p:cNvSpPr>
            <a:spLocks noGrp="1"/>
          </p:cNvSpPr>
          <p:nvPr>
            <p:ph idx="1"/>
          </p:nvPr>
        </p:nvSpPr>
        <p:spPr/>
        <p:txBody>
          <a:bodyPr/>
          <a:lstStyle/>
          <a:p>
            <a:pPr marL="0" indent="0" algn="just">
              <a:buNone/>
            </a:pPr>
            <a:r>
              <a:rPr lang="en-US" dirty="0"/>
              <a:t>This is similar to the Profit and loss Account and is prepared exactly based on same principles. As the name suggests only revenue items are recorded herein. Incomes are recorded on the credit side while the expenses on the debit side. Both incomes and expenses must be taken on the basis of accrual concept. This account should reflect only items that are pertaining to current period. Previous and subsequent year items are to be excluded. This account shows either a surplus or deficit. Excess of income over expenditure is called surplus and excess of expenditure over income is called as deficit.</a:t>
            </a:r>
          </a:p>
        </p:txBody>
      </p:sp>
    </p:spTree>
    <p:extLst>
      <p:ext uri="{BB962C8B-B14F-4D97-AF65-F5344CB8AC3E}">
        <p14:creationId xmlns:p14="http://schemas.microsoft.com/office/powerpoint/2010/main" val="2335370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7455D-7E37-23CE-C0A2-433EB308CFC4}"/>
              </a:ext>
            </a:extLst>
          </p:cNvPr>
          <p:cNvSpPr>
            <a:spLocks noGrp="1"/>
          </p:cNvSpPr>
          <p:nvPr>
            <p:ph type="title"/>
          </p:nvPr>
        </p:nvSpPr>
        <p:spPr/>
        <p:txBody>
          <a:bodyPr/>
          <a:lstStyle/>
          <a:p>
            <a:r>
              <a:rPr lang="en-US" b="1" dirty="0"/>
              <a:t>Features of income and expenditure Account </a:t>
            </a:r>
          </a:p>
        </p:txBody>
      </p:sp>
      <p:sp>
        <p:nvSpPr>
          <p:cNvPr id="3" name="Content Placeholder 2">
            <a:extLst>
              <a:ext uri="{FF2B5EF4-FFF2-40B4-BE49-F238E27FC236}">
                <a16:creationId xmlns:a16="http://schemas.microsoft.com/office/drawing/2014/main" id="{1E4EAF1A-B2E7-BAB9-C3A5-632144D71AAE}"/>
              </a:ext>
            </a:extLst>
          </p:cNvPr>
          <p:cNvSpPr>
            <a:spLocks noGrp="1"/>
          </p:cNvSpPr>
          <p:nvPr>
            <p:ph idx="1"/>
          </p:nvPr>
        </p:nvSpPr>
        <p:spPr/>
        <p:txBody>
          <a:bodyPr>
            <a:normAutofit fontScale="77500" lnSpcReduction="20000"/>
          </a:bodyPr>
          <a:lstStyle/>
          <a:p>
            <a:pPr marL="514350" indent="-514350" algn="just">
              <a:buAutoNum type="arabicPeriod"/>
            </a:pPr>
            <a:r>
              <a:rPr lang="en-US" dirty="0"/>
              <a:t>It follows Nominal Account.  </a:t>
            </a:r>
          </a:p>
          <a:p>
            <a:pPr marL="514350" indent="-514350" algn="just">
              <a:buAutoNum type="arabicPeriod"/>
            </a:pPr>
            <a:r>
              <a:rPr lang="en-US" dirty="0"/>
              <a:t>All expenses of revenue nature for the particular period are debited to this Account on accrual basis. </a:t>
            </a:r>
          </a:p>
          <a:p>
            <a:pPr marL="514350" indent="-514350" algn="just">
              <a:buAutoNum type="arabicPeriod"/>
            </a:pPr>
            <a:r>
              <a:rPr lang="en-US" dirty="0"/>
              <a:t>Similarly all revenue incomes related to the particular period are credited to this account on accrual basis.  </a:t>
            </a:r>
          </a:p>
          <a:p>
            <a:pPr marL="514350" indent="-514350" algn="just">
              <a:buAutoNum type="arabicPeriod"/>
            </a:pPr>
            <a:r>
              <a:rPr lang="en-US" dirty="0"/>
              <a:t>All Capital incomes and Expenditures are excluded. </a:t>
            </a:r>
          </a:p>
          <a:p>
            <a:pPr marL="514350" indent="-514350" algn="just">
              <a:buAutoNum type="arabicPeriod"/>
            </a:pPr>
            <a:r>
              <a:rPr lang="en-US" dirty="0"/>
              <a:t>Only current year’s incomes and expenses are recorded. Amounts related to other periods are deducted. Amounts outstanding for the current year are added. </a:t>
            </a:r>
          </a:p>
          <a:p>
            <a:pPr marL="514350" indent="-514350" algn="just">
              <a:buAutoNum type="arabicPeriod"/>
            </a:pPr>
            <a:r>
              <a:rPr lang="en-US" dirty="0"/>
              <a:t>Profit on Sale of Asset is credited. Loss on Sale of Asset is debited. Annual Depreciation on Assets is also debited. </a:t>
            </a:r>
          </a:p>
          <a:p>
            <a:pPr marL="514350" indent="-514350" algn="just">
              <a:buAutoNum type="arabicPeriod"/>
            </a:pPr>
            <a:r>
              <a:rPr lang="en-US" dirty="0"/>
              <a:t>If income is more than expenditure, it is called a Surplus, and is added with Capital or General Fund etc. in the Balance Sheet. </a:t>
            </a:r>
          </a:p>
          <a:p>
            <a:pPr marL="514350" indent="-514350" algn="just">
              <a:buAutoNum type="arabicPeriod"/>
            </a:pPr>
            <a:r>
              <a:rPr lang="en-US" dirty="0"/>
              <a:t>If expenditure is more than income, it is a deficit, and is deducted from Capital or General Fund etc. in the Balance Sheet</a:t>
            </a:r>
          </a:p>
        </p:txBody>
      </p:sp>
    </p:spTree>
    <p:extLst>
      <p:ext uri="{BB962C8B-B14F-4D97-AF65-F5344CB8AC3E}">
        <p14:creationId xmlns:p14="http://schemas.microsoft.com/office/powerpoint/2010/main" val="601459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6FE54C2-9DD7-82A3-66CD-B4C9030D6D4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6874" y="2435290"/>
            <a:ext cx="10920305" cy="2017575"/>
          </a:xfrm>
        </p:spPr>
      </p:pic>
    </p:spTree>
    <p:extLst>
      <p:ext uri="{BB962C8B-B14F-4D97-AF65-F5344CB8AC3E}">
        <p14:creationId xmlns:p14="http://schemas.microsoft.com/office/powerpoint/2010/main" val="38774170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0</TotalTime>
  <Words>276</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Tw Cen MT</vt:lpstr>
      <vt:lpstr>Tw Cen MT Condensed</vt:lpstr>
      <vt:lpstr>Wingdings 3</vt:lpstr>
      <vt:lpstr>Integral</vt:lpstr>
      <vt:lpstr>Income and Expenditure account</vt:lpstr>
      <vt:lpstr>Income and Expenditure account</vt:lpstr>
      <vt:lpstr>Features of income and expenditure Account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Income and Expenditure account</dc:title>
  <dc:creator>Ananya Priya</dc:creator>
  <cp:lastModifiedBy>Ananya Priya</cp:lastModifiedBy>
  <cp:revision>1</cp:revision>
  <dcterms:created xsi:type="dcterms:W3CDTF">2023-03-11T07:49:27Z</dcterms:created>
  <dcterms:modified xsi:type="dcterms:W3CDTF">2023-03-11T07:49:37Z</dcterms:modified>
</cp:coreProperties>
</file>